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8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1"/>
    <p:restoredTop sz="94712"/>
  </p:normalViewPr>
  <p:slideViewPr>
    <p:cSldViewPr snapToGrid="0" snapToObjects="1">
      <p:cViewPr varScale="1">
        <p:scale>
          <a:sx n="113" d="100"/>
          <a:sy n="113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270A2-907A-284A-A3A3-60489691D0AC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4EFDC-2A6F-4A41-998E-F4A8411C3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8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Model:</a:t>
            </a:r>
            <a:r>
              <a:rPr lang="zh-CN" altLang="en-US" dirty="0" smtClean="0"/>
              <a:t> </a:t>
            </a:r>
            <a:r>
              <a:rPr lang="en-US" altLang="zh-CN" dirty="0" smtClean="0"/>
              <a:t>fully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connected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C5D7A-6F8B-FF4E-A012-95E822EDEB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demographic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C5D7A-6F8B-FF4E-A012-95E822EDEB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demographic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C5D7A-6F8B-FF4E-A012-95E822EDEB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simulated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C5D7A-6F8B-FF4E-A012-95E822EDEB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8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initialization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C5D7A-6F8B-FF4E-A012-95E822EDEB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1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Interpretation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C5D7A-6F8B-FF4E-A012-95E822EDEB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9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32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6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5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3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2021-7A83-D74F-8207-5FE2A83AC77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B4BBA-CCED-5A43-B110-A16579DD1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Learning for Population Genetic Inference</a:t>
            </a:r>
            <a:endParaRPr lang="en-US" sz="5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 S. Sheehan, Y. Song</a:t>
            </a:r>
          </a:p>
          <a:p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Farzan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Farnia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Haitong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Li,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Ruishan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Liu,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Wanyi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Qian,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Fei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Xia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10/31/16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07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Cons of ABC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48" y="1802179"/>
            <a:ext cx="1068705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Accuracy and stability drops significantly by increasing the number of summary statistics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r>
              <a:rPr lang="en-US" dirty="0" smtClean="0"/>
              <a:t>Rejects a </a:t>
            </a:r>
            <a:r>
              <a:rPr lang="en-US" smtClean="0"/>
              <a:t>large portion </a:t>
            </a:r>
            <a:r>
              <a:rPr lang="en-US" dirty="0" smtClean="0"/>
              <a:t>of simulated datasets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r>
              <a:rPr lang="en-US" dirty="0" smtClean="0"/>
              <a:t>Lack of interpretability for the summary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1083747"/>
            <a:ext cx="5478852" cy="322860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9788" y="243775"/>
            <a:ext cx="9876024" cy="839972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 smtClean="0"/>
              <a:t>Model</a:t>
            </a:r>
            <a:endParaRPr lang="en-US" sz="4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600" dirty="0" smtClean="0"/>
              <a:t>Fully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Connected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NN</a:t>
            </a:r>
            <a:endParaRPr lang="zh-CN" altLang="en-US" sz="2600" dirty="0" smtClean="0"/>
          </a:p>
          <a:p>
            <a:pPr marL="285750" indent="-285750">
              <a:buFontTx/>
              <a:buChar char="-"/>
            </a:pPr>
            <a:r>
              <a:rPr lang="en-US" altLang="zh-CN" sz="2600" dirty="0" smtClean="0"/>
              <a:t>Multi-task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learning: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both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continuous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and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categorical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output</a:t>
            </a:r>
            <a:endParaRPr lang="zh-CN" altLang="en-US" sz="2600" dirty="0" smtClean="0"/>
          </a:p>
          <a:p>
            <a:pPr marL="285750" indent="-285750">
              <a:buFontTx/>
              <a:buChar char="-"/>
            </a:pPr>
            <a:r>
              <a:rPr lang="en-US" altLang="zh-CN" sz="2600" dirty="0" smtClean="0"/>
              <a:t>Weight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initialization:</a:t>
            </a:r>
            <a:endParaRPr lang="zh-CN" altLang="en-US" sz="2600" dirty="0" smtClean="0"/>
          </a:p>
          <a:p>
            <a:pPr marL="742950" lvl="1" indent="-285750">
              <a:buFontTx/>
              <a:buChar char="-"/>
            </a:pPr>
            <a:r>
              <a:rPr lang="en-US" altLang="zh-CN" sz="2600" dirty="0" smtClean="0"/>
              <a:t>Random</a:t>
            </a:r>
            <a:endParaRPr lang="zh-CN" altLang="en-US" sz="2600" dirty="0" smtClean="0"/>
          </a:p>
          <a:p>
            <a:pPr marL="742950" lvl="1" indent="-285750">
              <a:buFontTx/>
              <a:buChar char="-"/>
            </a:pPr>
            <a:r>
              <a:rPr lang="en-US" altLang="zh-CN" sz="2600" dirty="0" err="1" smtClean="0"/>
              <a:t>Autoencoder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Initialization</a:t>
            </a:r>
            <a:endParaRPr lang="zh-CN" altLang="en-US" sz="2600" dirty="0"/>
          </a:p>
          <a:p>
            <a:pPr marL="285750" indent="-285750">
              <a:buFontTx/>
              <a:buChar char="-"/>
            </a:pPr>
            <a:r>
              <a:rPr lang="en-US" altLang="zh-CN" sz="2600" dirty="0" smtClean="0"/>
              <a:t>Implementation: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Java</a:t>
            </a:r>
            <a:endParaRPr lang="zh-CN" altLang="en-US" sz="2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331453" y="4312356"/>
            <a:ext cx="491942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Hyper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parameters:</a:t>
            </a:r>
            <a:endParaRPr lang="zh-CN" altLang="en-US" sz="2000" dirty="0" smtClean="0"/>
          </a:p>
          <a:p>
            <a:r>
              <a:rPr lang="en-US" altLang="zh-CN" sz="2000" dirty="0" smtClean="0"/>
              <a:t>#layers: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5</a:t>
            </a:r>
            <a:endParaRPr lang="zh-CN" altLang="en-US" sz="2000" dirty="0" smtClean="0"/>
          </a:p>
          <a:p>
            <a:r>
              <a:rPr lang="en-US" altLang="zh-CN" sz="2000" dirty="0" smtClean="0"/>
              <a:t>#input: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345</a:t>
            </a:r>
            <a:endParaRPr lang="zh-CN" altLang="en-US" sz="2000" dirty="0" smtClean="0"/>
          </a:p>
          <a:p>
            <a:r>
              <a:rPr lang="en-US" altLang="zh-CN" sz="2000" dirty="0" smtClean="0"/>
              <a:t>#output: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</a:t>
            </a:r>
            <a:endParaRPr lang="zh-CN" altLang="en-US" sz="2000" dirty="0" smtClean="0"/>
          </a:p>
          <a:p>
            <a:r>
              <a:rPr lang="en-US" altLang="zh-CN" sz="2000" dirty="0" smtClean="0"/>
              <a:t>#nodes: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25,25,10</a:t>
            </a:r>
            <a:endParaRPr lang="zh-CN" altLang="en-US" sz="2000" dirty="0" smtClean="0"/>
          </a:p>
          <a:p>
            <a:r>
              <a:rPr lang="en-US" altLang="zh-CN" sz="2000" dirty="0" smtClean="0"/>
              <a:t>Activation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function: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Sigmoid</a:t>
            </a:r>
            <a:endParaRPr lang="zh-CN" altLang="en-US" sz="2000" dirty="0" smtClean="0"/>
          </a:p>
          <a:p>
            <a:r>
              <a:rPr lang="en-US" altLang="zh-CN" sz="2000" dirty="0" smtClean="0"/>
              <a:t>Activation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function(Output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layer):</a:t>
            </a:r>
            <a:endParaRPr lang="zh-CN" altLang="en-US" sz="2000" dirty="0" smtClean="0"/>
          </a:p>
          <a:p>
            <a:r>
              <a:rPr lang="en-US" altLang="zh-CN" sz="2000" dirty="0" err="1" smtClean="0"/>
              <a:t>Softmax</a:t>
            </a:r>
            <a:r>
              <a:rPr lang="en-US" altLang="zh-CN" sz="2000" dirty="0" smtClean="0"/>
              <a:t>(classification)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Linear(regression)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41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780469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Simulation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2500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demographic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histories,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160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haplotypes.</a:t>
            </a:r>
            <a:r>
              <a:rPr lang="zh-CN" altLang="en-US" dirty="0" smtClean="0"/>
              <a:t> </a:t>
            </a:r>
          </a:p>
          <a:p>
            <a:pPr lvl="1"/>
            <a:r>
              <a:rPr lang="en-US" altLang="zh-CN" dirty="0" smtClean="0"/>
              <a:t>Uses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software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msms</a:t>
            </a:r>
            <a:r>
              <a:rPr lang="en-US" altLang="zh-CN" i="1" dirty="0" smtClean="0"/>
              <a:t>.</a:t>
            </a:r>
            <a:endParaRPr lang="zh-CN" altLang="en-US" i="1" dirty="0" smtClean="0"/>
          </a:p>
          <a:p>
            <a:r>
              <a:rPr lang="en-US" altLang="zh-CN" dirty="0" smtClean="0"/>
              <a:t>Summary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calculation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Tajima’s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statistic,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frequency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spectrum,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Identity-by-state,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disequilibrium,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345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endParaRPr lang="zh-CN" altLang="en-US" dirty="0" smtClean="0"/>
          </a:p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endParaRPr lang="zh-CN" altLang="en-US" dirty="0" smtClean="0"/>
          </a:p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interpretation(permutation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perturbation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tests)</a:t>
            </a:r>
            <a:endParaRPr lang="zh-CN" altLang="en-US" dirty="0"/>
          </a:p>
          <a:p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396335"/>
            <a:ext cx="10398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Ewing, Gregory, and Joachim </a:t>
            </a:r>
            <a:r>
              <a:rPr lang="en-US" sz="1200" dirty="0" err="1"/>
              <a:t>Hermisson</a:t>
            </a:r>
            <a:r>
              <a:rPr lang="en-US" sz="1200" dirty="0"/>
              <a:t>. </a:t>
            </a:r>
            <a:r>
              <a:rPr lang="en-US" sz="1200" dirty="0" smtClean="0"/>
              <a:t>“MSMS</a:t>
            </a:r>
            <a:r>
              <a:rPr lang="en-US" sz="1200" dirty="0"/>
              <a:t>: a coalescent simulation program including recombination, demographic structure and selection at a single locus</a:t>
            </a:r>
            <a:r>
              <a:rPr lang="en-US" sz="1200" dirty="0" smtClean="0"/>
              <a:t>.” </a:t>
            </a:r>
            <a:endParaRPr lang="zh-CN" altLang="en-US" sz="1200" dirty="0" smtClean="0"/>
          </a:p>
          <a:p>
            <a:r>
              <a:rPr lang="en-US" sz="1200" i="1" dirty="0" smtClean="0"/>
              <a:t>Bioinformatics</a:t>
            </a:r>
            <a:r>
              <a:rPr lang="en-US" sz="1200" dirty="0" smtClean="0"/>
              <a:t> </a:t>
            </a:r>
            <a:r>
              <a:rPr lang="en-US" sz="1200" dirty="0"/>
              <a:t>26.16 (2010): 2064-2065.</a:t>
            </a:r>
          </a:p>
        </p:txBody>
      </p:sp>
    </p:spTree>
    <p:extLst>
      <p:ext uri="{BB962C8B-B14F-4D97-AF65-F5344CB8AC3E}">
        <p14:creationId xmlns:p14="http://schemas.microsoft.com/office/powerpoint/2010/main" val="1255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60209"/>
            <a:ext cx="8849033" cy="3495525"/>
          </a:xfrm>
          <a:prstGeom prst="rect">
            <a:avLst/>
          </a:prstGeom>
        </p:spPr>
      </p:pic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826341" y="188259"/>
            <a:ext cx="9756494" cy="1600200"/>
          </a:xfrm>
        </p:spPr>
        <p:txBody>
          <a:bodyPr/>
          <a:lstStyle/>
          <a:p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826341" y="1619126"/>
            <a:ext cx="6597716" cy="541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demographic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59680" y="5798458"/>
            <a:ext cx="15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Simulated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53216" y="5817407"/>
            <a:ext cx="227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data((Drosophila)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04" y="2080701"/>
            <a:ext cx="4975463" cy="3938908"/>
          </a:xfrm>
          <a:prstGeom prst="rect">
            <a:avLst/>
          </a:prstGeom>
        </p:spPr>
      </p:pic>
      <p:sp>
        <p:nvSpPr>
          <p:cNvPr id="5" name="Text Placeholder 10"/>
          <p:cNvSpPr txBox="1">
            <a:spLocks/>
          </p:cNvSpPr>
          <p:nvPr/>
        </p:nvSpPr>
        <p:spPr>
          <a:xfrm>
            <a:off x="831998" y="775944"/>
            <a:ext cx="7547243" cy="541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history,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 smtClean="0"/>
              <a:t>results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Consistent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PSMC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88" y="2206651"/>
            <a:ext cx="4618179" cy="37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59" y="1590563"/>
            <a:ext cx="11281119" cy="1830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31" y="4091640"/>
            <a:ext cx="10835039" cy="1612474"/>
          </a:xfrm>
          <a:prstGeom prst="rect">
            <a:avLst/>
          </a:prstGeom>
        </p:spPr>
      </p:pic>
      <p:sp>
        <p:nvSpPr>
          <p:cNvPr id="6" name="Text Placeholder 10"/>
          <p:cNvSpPr txBox="1">
            <a:spLocks/>
          </p:cNvSpPr>
          <p:nvPr/>
        </p:nvSpPr>
        <p:spPr>
          <a:xfrm>
            <a:off x="745659" y="554630"/>
            <a:ext cx="9151376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8931" y="3722308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label: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sweep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122"/>
          <a:stretch/>
        </p:blipFill>
        <p:spPr>
          <a:xfrm>
            <a:off x="298044" y="2743201"/>
            <a:ext cx="11465342" cy="3434056"/>
          </a:xfrm>
          <a:prstGeom prst="rect">
            <a:avLst/>
          </a:prstGeom>
        </p:spPr>
      </p:pic>
      <p:sp>
        <p:nvSpPr>
          <p:cNvPr id="5" name="Text Placeholder 10"/>
          <p:cNvSpPr txBox="1">
            <a:spLocks/>
          </p:cNvSpPr>
          <p:nvPr/>
        </p:nvSpPr>
        <p:spPr>
          <a:xfrm>
            <a:off x="745659" y="750573"/>
            <a:ext cx="654264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type,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Comments: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bad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method?</a:t>
            </a:r>
            <a:r>
              <a:rPr lang="zh-CN" altLang="en-US" dirty="0" smtClean="0"/>
              <a:t> </a:t>
            </a:r>
            <a:r>
              <a:rPr lang="en-US" altLang="zh-CN" dirty="0" smtClean="0"/>
              <a:t>Saturation?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902857" y="3701143"/>
            <a:ext cx="1045029" cy="1294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473234"/>
            <a:ext cx="11464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Glorot</a:t>
            </a:r>
            <a:r>
              <a:rPr lang="en-US" sz="1200" dirty="0"/>
              <a:t>, Xavier, and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. "Understanding the difficulty of training deep feedforward neural networks." International conference on artificial intelligence and statistics. 2010.</a:t>
            </a:r>
          </a:p>
        </p:txBody>
      </p:sp>
    </p:spTree>
    <p:extLst>
      <p:ext uri="{BB962C8B-B14F-4D97-AF65-F5344CB8AC3E}">
        <p14:creationId xmlns:p14="http://schemas.microsoft.com/office/powerpoint/2010/main" val="4030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11" y="1037291"/>
            <a:ext cx="8355936" cy="5634372"/>
          </a:xfrm>
          <a:prstGeom prst="rect">
            <a:avLst/>
          </a:prstGeom>
        </p:spPr>
      </p:pic>
      <p:sp>
        <p:nvSpPr>
          <p:cNvPr id="5" name="Text Placeholder 10"/>
          <p:cNvSpPr txBox="1">
            <a:spLocks/>
          </p:cNvSpPr>
          <p:nvPr/>
        </p:nvSpPr>
        <p:spPr>
          <a:xfrm>
            <a:off x="745659" y="554630"/>
            <a:ext cx="654264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interpretation: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95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ABCToolbox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50" y="3178563"/>
            <a:ext cx="8519886" cy="2781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1" y="1405437"/>
            <a:ext cx="11248606" cy="1491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2895600"/>
            <a:ext cx="100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accuracy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9883" y="587375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98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alternative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ABC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datasets</a:t>
            </a:r>
            <a:r>
              <a:rPr lang="zh-CN" altLang="en-US" dirty="0" smtClean="0"/>
              <a:t> </a:t>
            </a:r>
          </a:p>
          <a:p>
            <a:pPr lvl="1"/>
            <a:r>
              <a:rPr lang="en-US" altLang="zh-CN" dirty="0" smtClean="0"/>
              <a:t>Interpretable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zh-CN" altLang="en-US" dirty="0" smtClean="0"/>
          </a:p>
          <a:p>
            <a:r>
              <a:rPr lang="en-US" altLang="zh-CN" dirty="0" smtClean="0"/>
              <a:t>Estimate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demographic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model.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Limitations: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(3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demographic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phases)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Weird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weights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explanation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implementation)</a:t>
            </a:r>
            <a:endParaRPr lang="zh-CN" alt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37095" y="5514181"/>
            <a:ext cx="41549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Population Genetic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2672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Studies genetics differences within and across populations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 smtClean="0"/>
              <a:t>Addresses phenomena such as adaptation and population structure 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 smtClean="0"/>
              <a:t>Basic question: Identifying genes that have undergone selection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616" y="1904648"/>
            <a:ext cx="4942155" cy="32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3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477" y="22444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Natural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6" y="1690688"/>
            <a:ext cx="6277708" cy="4351338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 key mechanism of Evolution, underlying specific traits of each specie </a:t>
            </a:r>
          </a:p>
          <a:p>
            <a:endParaRPr lang="en-US" sz="2400" dirty="0"/>
          </a:p>
          <a:p>
            <a:r>
              <a:rPr lang="en-US" sz="2400" dirty="0" smtClean="0"/>
              <a:t>How to find genes causing phenotypic variation in different species? </a:t>
            </a:r>
          </a:p>
          <a:p>
            <a:endParaRPr lang="en-US" sz="2400" dirty="0"/>
          </a:p>
          <a:p>
            <a:r>
              <a:rPr lang="en-US" sz="2400" dirty="0" smtClean="0"/>
              <a:t>Classifying genome into Neutral vs. Selected regions via SVM,</a:t>
            </a:r>
            <a:r>
              <a:rPr lang="is-IS" sz="2400" dirty="0" smtClean="0"/>
              <a:t>…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69" y="1550010"/>
            <a:ext cx="4956190" cy="44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Demographic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2101238"/>
            <a:ext cx="6465277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Variability in genome depends not only on selection but also on demography  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r>
              <a:rPr lang="en-US" sz="2400" dirty="0" smtClean="0"/>
              <a:t>How to address the demographic effects in identifying genes targeted by selection?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Methods robust against demographic changes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Joint-inference of selection and demography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108" y="1690688"/>
            <a:ext cx="6015892" cy="45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44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Drosophila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1892" cy="4351338"/>
          </a:xfrm>
        </p:spPr>
        <p:txBody>
          <a:bodyPr/>
          <a:lstStyle/>
          <a:p>
            <a:r>
              <a:rPr lang="en-US" dirty="0" smtClean="0"/>
              <a:t>Many population genetics studies on Drosophila</a:t>
            </a:r>
          </a:p>
          <a:p>
            <a:endParaRPr lang="en-US" dirty="0"/>
          </a:p>
          <a:p>
            <a:r>
              <a:rPr lang="en-US" dirty="0" smtClean="0"/>
              <a:t>Both demography and selection has significant roles</a:t>
            </a:r>
          </a:p>
          <a:p>
            <a:endParaRPr lang="en-US" dirty="0"/>
          </a:p>
          <a:p>
            <a:r>
              <a:rPr lang="en-US" dirty="0" smtClean="0"/>
              <a:t>Main focus of this paper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08" y="1465745"/>
            <a:ext cx="4618892" cy="52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9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62" y="1530896"/>
            <a:ext cx="5301600" cy="5245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Model-based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6354" cy="4351338"/>
          </a:xfrm>
        </p:spPr>
        <p:txBody>
          <a:bodyPr/>
          <a:lstStyle/>
          <a:p>
            <a:r>
              <a:rPr lang="en-US" dirty="0" smtClean="0"/>
              <a:t>Demography affects the entire genome, while selection is local</a:t>
            </a:r>
          </a:p>
          <a:p>
            <a:endParaRPr lang="en-US" dirty="0"/>
          </a:p>
          <a:p>
            <a:r>
              <a:rPr lang="en-US" dirty="0" smtClean="0"/>
              <a:t>Use a parametrized model to incorporate demographic influences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608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62" y="1530896"/>
            <a:ext cx="5301600" cy="5245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Model-based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6354" cy="4351338"/>
          </a:xfrm>
        </p:spPr>
        <p:txBody>
          <a:bodyPr/>
          <a:lstStyle/>
          <a:p>
            <a:r>
              <a:rPr lang="en-US" dirty="0" smtClean="0"/>
              <a:t>Demography affects the entire genome, while selection is local</a:t>
            </a:r>
          </a:p>
          <a:p>
            <a:endParaRPr lang="en-US" dirty="0"/>
          </a:p>
          <a:p>
            <a:r>
              <a:rPr lang="en-US" dirty="0" smtClean="0"/>
              <a:t>Use a parametrized model to incorporate demographic influences</a:t>
            </a:r>
          </a:p>
          <a:p>
            <a:endParaRPr lang="en-US" dirty="0" smtClean="0"/>
          </a:p>
          <a:p>
            <a:r>
              <a:rPr lang="en-US" dirty="0" smtClean="0"/>
              <a:t>Computing the Likelihood for such complex models is </a:t>
            </a:r>
            <a:r>
              <a:rPr lang="en-US" dirty="0" smtClean="0">
                <a:solidFill>
                  <a:srgbClr val="FF0000"/>
                </a:solidFill>
              </a:rPr>
              <a:t>infeasible!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Approximate Bayesian Computation (ABC)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60" y="3228974"/>
            <a:ext cx="7497081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1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Approximate Bayesian Computation (ABC)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6748" y="1802179"/>
                <a:ext cx="623667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 A Likelihood-free approach to infer a group of statistics </a:t>
                </a:r>
              </a:p>
              <a:p>
                <a:endParaRPr lang="en-US" dirty="0"/>
              </a:p>
              <a:p>
                <a:r>
                  <a:rPr lang="en-US" dirty="0" smtClean="0"/>
                  <a:t>Given prior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</m:oMath>
                </a14:m>
                <a:endParaRPr lang="en-US" b="0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Every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Draw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Simulate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Measure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 smtClean="0"/>
                  <a:t>’s through summary statistics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748" y="1802179"/>
                <a:ext cx="6236677" cy="4351338"/>
              </a:xfrm>
              <a:blipFill rotWithShape="0">
                <a:blip r:embed="rId2"/>
                <a:stretch>
                  <a:fillRect l="-1466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32" y="2158415"/>
            <a:ext cx="5989968" cy="338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617</Words>
  <Application>Microsoft Macintosh PowerPoint</Application>
  <PresentationFormat>Widescreen</PresentationFormat>
  <Paragraphs>124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Calibri Light</vt:lpstr>
      <vt:lpstr>Cambria Math</vt:lpstr>
      <vt:lpstr>DengXian</vt:lpstr>
      <vt:lpstr>DengXian Light</vt:lpstr>
      <vt:lpstr>Mangal</vt:lpstr>
      <vt:lpstr>宋体</vt:lpstr>
      <vt:lpstr>Arial</vt:lpstr>
      <vt:lpstr>Office Theme</vt:lpstr>
      <vt:lpstr>Deep Learning for Population Genetic Inference</vt:lpstr>
      <vt:lpstr>Population Genetic</vt:lpstr>
      <vt:lpstr>Natural Selection</vt:lpstr>
      <vt:lpstr>Demographic Factors</vt:lpstr>
      <vt:lpstr>Drosophila</vt:lpstr>
      <vt:lpstr>Model-based Approaches</vt:lpstr>
      <vt:lpstr>Model-based Approaches</vt:lpstr>
      <vt:lpstr>Approximate Bayesian Computation (ABC)</vt:lpstr>
      <vt:lpstr>Approximate Bayesian Computation (ABC)</vt:lpstr>
      <vt:lpstr>The Cons of ABC method</vt:lpstr>
      <vt:lpstr>Model</vt:lpstr>
      <vt:lpstr>Experiments</vt:lpstr>
      <vt:lpstr>Performance on simulated and real data </vt:lpstr>
      <vt:lpstr>PowerPoint Presentation</vt:lpstr>
      <vt:lpstr>PowerPoint Presentation</vt:lpstr>
      <vt:lpstr>PowerPoint Presentation</vt:lpstr>
      <vt:lpstr>PowerPoint Presentation</vt:lpstr>
      <vt:lpstr>Comparison with ABCToolbox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Population Genetic Inference</dc:title>
  <dc:creator>Farzan Farnia</dc:creator>
  <cp:lastModifiedBy>Fei Xia</cp:lastModifiedBy>
  <cp:revision>40</cp:revision>
  <dcterms:created xsi:type="dcterms:W3CDTF">2016-10-31T05:25:43Z</dcterms:created>
  <dcterms:modified xsi:type="dcterms:W3CDTF">2016-10-31T21:59:30Z</dcterms:modified>
</cp:coreProperties>
</file>